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81" r:id="rId4"/>
    <p:sldId id="258" r:id="rId5"/>
    <p:sldId id="282" r:id="rId6"/>
    <p:sldId id="259" r:id="rId7"/>
    <p:sldId id="283" r:id="rId8"/>
    <p:sldId id="260" r:id="rId9"/>
    <p:sldId id="284" r:id="rId10"/>
    <p:sldId id="261" r:id="rId11"/>
    <p:sldId id="285" r:id="rId12"/>
    <p:sldId id="262" r:id="rId13"/>
    <p:sldId id="307" r:id="rId14"/>
    <p:sldId id="263" r:id="rId15"/>
    <p:sldId id="286" r:id="rId16"/>
    <p:sldId id="265" r:id="rId17"/>
    <p:sldId id="308" r:id="rId18"/>
    <p:sldId id="264" r:id="rId19"/>
    <p:sldId id="287" r:id="rId20"/>
    <p:sldId id="266" r:id="rId21"/>
    <p:sldId id="288" r:id="rId22"/>
    <p:sldId id="267" r:id="rId23"/>
    <p:sldId id="289" r:id="rId24"/>
    <p:sldId id="268" r:id="rId25"/>
    <p:sldId id="290" r:id="rId26"/>
    <p:sldId id="269" r:id="rId27"/>
    <p:sldId id="291" r:id="rId28"/>
    <p:sldId id="270" r:id="rId29"/>
    <p:sldId id="292" r:id="rId30"/>
    <p:sldId id="271" r:id="rId31"/>
    <p:sldId id="293" r:id="rId32"/>
    <p:sldId id="272" r:id="rId33"/>
    <p:sldId id="294" r:id="rId34"/>
    <p:sldId id="273" r:id="rId35"/>
    <p:sldId id="295" r:id="rId36"/>
    <p:sldId id="274" r:id="rId37"/>
    <p:sldId id="296" r:id="rId38"/>
    <p:sldId id="275" r:id="rId39"/>
    <p:sldId id="309" r:id="rId40"/>
    <p:sldId id="277" r:id="rId41"/>
    <p:sldId id="299" r:id="rId42"/>
    <p:sldId id="278" r:id="rId43"/>
    <p:sldId id="300" r:id="rId44"/>
    <p:sldId id="304" r:id="rId45"/>
    <p:sldId id="305" r:id="rId46"/>
    <p:sldId id="279" r:id="rId47"/>
    <p:sldId id="310" r:id="rId48"/>
    <p:sldId id="306" r:id="rId49"/>
    <p:sldId id="311" r:id="rId50"/>
    <p:sldId id="303" r:id="rId5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32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8AD8E0-C482-4780-9850-4675703CAE85}" type="datetimeFigureOut">
              <a:rPr lang="en-US" smtClean="0"/>
              <a:pPr/>
              <a:t>10/15/2014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Dry Erase Board Drill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 8</a:t>
            </a:r>
          </a:p>
          <a:p>
            <a:r>
              <a:rPr lang="en-US" dirty="0" smtClean="0"/>
              <a:t>Unit 1</a:t>
            </a:r>
          </a:p>
          <a:p>
            <a:r>
              <a:rPr lang="en-US" dirty="0" smtClean="0"/>
              <a:t>Order of Operations</a:t>
            </a:r>
          </a:p>
        </p:txBody>
      </p:sp>
      <p:pic>
        <p:nvPicPr>
          <p:cNvPr id="4" name="Picture 3" descr="AA02005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3241675"/>
            <a:ext cx="3121025" cy="262572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7000" y="4395544"/>
            <a:ext cx="1366837" cy="2057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8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-3- 42/(-6)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7432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effectLst/>
                <a:latin typeface="Rockwell Extra Bold" pitchFamily="18" charset="0"/>
              </a:rPr>
              <a:t>-3- 42/(-6)</a:t>
            </a:r>
            <a:r>
              <a:rPr lang="en-US" sz="8800" dirty="0"/>
              <a:t/>
            </a:r>
            <a:br>
              <a:rPr lang="en-US" sz="8800" dirty="0"/>
            </a:br>
            <a:r>
              <a:rPr lang="en-US" sz="9778" dirty="0" smtClean="0">
                <a:solidFill>
                  <a:schemeClr val="tx1"/>
                </a:solidFill>
              </a:rPr>
              <a:t>-3-(-7)</a:t>
            </a:r>
            <a:br>
              <a:rPr lang="en-US" sz="9778" dirty="0" smtClean="0">
                <a:solidFill>
                  <a:schemeClr val="tx1"/>
                </a:solidFill>
              </a:rPr>
            </a:br>
            <a:r>
              <a:rPr lang="en-US" sz="9778" dirty="0" smtClean="0">
                <a:solidFill>
                  <a:schemeClr val="tx1"/>
                </a:solidFill>
              </a:rPr>
              <a:t>-3+7</a:t>
            </a:r>
            <a:br>
              <a:rPr lang="en-US" sz="9778" dirty="0" smtClean="0">
                <a:solidFill>
                  <a:schemeClr val="tx1"/>
                </a:solidFill>
              </a:rPr>
            </a:br>
            <a:r>
              <a:rPr lang="en-US" sz="9778" dirty="0">
                <a:solidFill>
                  <a:schemeClr val="tx1"/>
                </a:solidFill>
              </a:rPr>
              <a:t>4</a:t>
            </a:r>
            <a:endParaRPr lang="en-US" sz="9778" dirty="0"/>
          </a:p>
        </p:txBody>
      </p:sp>
    </p:spTree>
    <p:extLst>
      <p:ext uri="{BB962C8B-B14F-4D97-AF65-F5344CB8AC3E}">
        <p14:creationId xmlns:p14="http://schemas.microsoft.com/office/powerpoint/2010/main" val="1333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590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-3(-5+10)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10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295400"/>
            <a:ext cx="8382000" cy="39624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700" dirty="0" smtClean="0">
                <a:effectLst/>
                <a:latin typeface="Rockwell Extra Bold" pitchFamily="18" charset="0"/>
              </a:rPr>
              <a:t>-3(-5+10)</a:t>
            </a:r>
            <a:br>
              <a:rPr lang="en-US" sz="6700" dirty="0" smtClean="0">
                <a:effectLst/>
                <a:latin typeface="Rockwell Extra Bold" pitchFamily="18" charset="0"/>
              </a:rPr>
            </a:br>
            <a:r>
              <a:rPr lang="en-US" sz="67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-3*5</a:t>
            </a:r>
            <a:br>
              <a:rPr lang="en-US" sz="67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67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-15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131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29600" cy="37338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5768401"/>
              </p:ext>
            </p:extLst>
          </p:nvPr>
        </p:nvGraphicFramePr>
        <p:xfrm>
          <a:off x="3309938" y="1774825"/>
          <a:ext cx="2700337" cy="269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" name="Equation" r:id="rId3" imgW="393480" imgH="393480" progId="Equation.3">
                  <p:embed/>
                </p:oleObj>
              </mc:Choice>
              <mc:Fallback>
                <p:oleObj name="Equation" r:id="rId3" imgW="393480" imgH="39348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09938" y="1774825"/>
                        <a:ext cx="2700337" cy="269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4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29600" cy="37338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9600" dirty="0" smtClean="0">
                <a:solidFill>
                  <a:schemeClr val="tx1"/>
                </a:solidFill>
              </a:rPr>
              <a:t>20</a:t>
            </a:r>
            <a:endParaRPr lang="en-US" sz="960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352800" y="1905000"/>
          <a:ext cx="2612571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46" name="Equation" r:id="rId3" imgW="381000" imgH="355600" progId="Equation.3">
                  <p:embed/>
                </p:oleObj>
              </mc:Choice>
              <mc:Fallback>
                <p:oleObj name="Equation" r:id="rId3" imgW="3810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905000"/>
                        <a:ext cx="2612571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4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>
                <a:solidFill>
                  <a:schemeClr val="accent2"/>
                </a:solidFill>
              </a:rPr>
              <a:t>-10 / 5 * 2</a:t>
            </a:r>
            <a:endParaRPr lang="en-US" sz="9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5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648200"/>
          </a:xfrm>
        </p:spPr>
        <p:txBody>
          <a:bodyPr>
            <a:normAutofit/>
          </a:bodyPr>
          <a:lstStyle/>
          <a:p>
            <a:r>
              <a:rPr lang="en-US" sz="9600" dirty="0" smtClean="0">
                <a:solidFill>
                  <a:schemeClr val="accent2"/>
                </a:solidFill>
              </a:rPr>
              <a:t>-10 / 5 * 2</a:t>
            </a:r>
            <a:br>
              <a:rPr lang="en-US" sz="9600" dirty="0" smtClean="0">
                <a:solidFill>
                  <a:schemeClr val="accent2"/>
                </a:solidFill>
              </a:rPr>
            </a:br>
            <a:r>
              <a:rPr lang="en-US" sz="9600" dirty="0" smtClean="0">
                <a:solidFill>
                  <a:schemeClr val="accent2"/>
                </a:solidFill>
              </a:rPr>
              <a:t>-2*2</a:t>
            </a:r>
            <a:br>
              <a:rPr lang="en-US" sz="9600" dirty="0" smtClean="0">
                <a:solidFill>
                  <a:schemeClr val="accent2"/>
                </a:solidFill>
              </a:rPr>
            </a:br>
            <a:r>
              <a:rPr lang="en-US" sz="9600" dirty="0" smtClean="0">
                <a:solidFill>
                  <a:schemeClr val="accent2"/>
                </a:solidFill>
              </a:rPr>
              <a:t>-4</a:t>
            </a:r>
            <a:endParaRPr lang="en-US" sz="96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399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</p:spPr>
            <p:txBody>
              <a:bodyPr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600" b="1" i="1" dirty="0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𝟏𝟔</m:t>
                      </m:r>
                      <m:r>
                        <a:rPr lang="en-US" sz="9600" b="1" i="1" dirty="0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−</m:t>
                      </m:r>
                      <m:r>
                        <a:rPr lang="en-US" sz="9600" b="1" i="1" dirty="0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𝟔</m:t>
                      </m:r>
                      <m:r>
                        <a:rPr lang="en-US" sz="9600" b="1" i="1" dirty="0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+</m:t>
                      </m:r>
                      <m:r>
                        <a:rPr lang="en-US" sz="9600" b="1" i="1" dirty="0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𝟐</m:t>
                      </m:r>
                    </m:oMath>
                  </m:oMathPara>
                </a14:m>
                <a:endParaRPr lang="en-US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04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</p:spPr>
            <p:txBody>
              <a:bodyPr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9600" i="1" dirty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𝟏𝟔</m:t>
                      </m:r>
                      <m:r>
                        <a:rPr lang="en-US" sz="9600" i="1" dirty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−</m:t>
                      </m:r>
                      <m:r>
                        <a:rPr lang="en-US" sz="9600" i="1" dirty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𝟔</m:t>
                      </m:r>
                      <m:r>
                        <a:rPr lang="en-US" sz="9600" i="1" dirty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+</m:t>
                      </m:r>
                      <m:r>
                        <a:rPr lang="en-US" sz="9600" i="1" dirty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𝟐</m:t>
                      </m:r>
                    </m:oMath>
                  </m:oMathPara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124200" y="3276600"/>
            <a:ext cx="4343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10+2</a:t>
            </a:r>
          </a:p>
          <a:p>
            <a:r>
              <a:rPr lang="en-US" sz="9600" dirty="0" smtClean="0"/>
              <a:t>12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7504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352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2-1+2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41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</a:rPr>
              <a:t>-7-(-24/8)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3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effectLst/>
              </a:rPr>
              <a:t>-7-(-24/8)</a:t>
            </a:r>
            <a:r>
              <a:rPr lang="en-US" sz="9600" dirty="0"/>
              <a:t/>
            </a:r>
            <a:br>
              <a:rPr lang="en-US" sz="9600" dirty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359727" y="2590800"/>
            <a:ext cx="39624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dirty="0" smtClean="0"/>
              <a:t>-7-(-3)</a:t>
            </a:r>
          </a:p>
          <a:p>
            <a:r>
              <a:rPr lang="en-US" sz="8000" dirty="0" smtClean="0"/>
              <a:t>-7+3</a:t>
            </a:r>
          </a:p>
          <a:p>
            <a:r>
              <a:rPr lang="en-US" sz="8000" dirty="0" smtClean="0"/>
              <a:t>-4</a:t>
            </a:r>
            <a:endParaRPr lang="en-US" sz="8000" dirty="0"/>
          </a:p>
        </p:txBody>
      </p:sp>
    </p:spTree>
    <p:extLst>
      <p:ext uri="{BB962C8B-B14F-4D97-AF65-F5344CB8AC3E}">
        <p14:creationId xmlns:p14="http://schemas.microsoft.com/office/powerpoint/2010/main" val="3123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-2-5+3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971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>
                <a:effectLst/>
                <a:latin typeface="Rockwell Extra Bold" pitchFamily="18" charset="0"/>
              </a:rPr>
              <a:t/>
            </a:r>
            <a:br>
              <a:rPr lang="en-US" sz="9600" dirty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-2-5+3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-7+3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-4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 smtClean="0">
                <a:effectLst/>
                <a:latin typeface="Rockwell Extra Bold" pitchFamily="18" charset="0"/>
              </a:rPr>
              <a:t>(-2)(-4)+(-3)(3)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04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590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 smtClean="0">
                <a:effectLst/>
                <a:latin typeface="Rockwell Extra Bold" pitchFamily="18" charset="0"/>
              </a:rPr>
              <a:t>(-2)(-4)+(-3)(3)</a:t>
            </a:r>
            <a:br>
              <a:rPr lang="en-US" sz="8000" dirty="0" smtClean="0"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8 + -9</a:t>
            </a:r>
            <a:b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04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smtClean="0">
                <a:effectLst/>
                <a:latin typeface="Rockwell Extra Bold" pitchFamily="18" charset="0"/>
              </a:rPr>
              <a:t>(-15-15)-(15-13</a:t>
            </a:r>
            <a:r>
              <a:rPr lang="en-US" sz="8000" dirty="0" smtClean="0">
                <a:effectLst/>
                <a:latin typeface="Rockwell Extra Bold" pitchFamily="18" charset="0"/>
              </a:rPr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429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 smtClean="0">
                <a:effectLst/>
                <a:latin typeface="Rockwell Extra Bold" pitchFamily="18" charset="0"/>
              </a:rPr>
              <a:t>(-15-15)-(15-13)</a:t>
            </a:r>
            <a:br>
              <a:rPr lang="en-US" sz="8000" dirty="0" smtClean="0"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-30 – 2</a:t>
            </a:r>
            <a:b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-32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-21-18 ÷ 3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09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-21-18 ÷ 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-</a:t>
            </a: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21-6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7300" dirty="0" smtClean="0"/>
              <a:t>-27</a:t>
            </a:r>
            <a:endParaRPr lang="en-US" sz="7300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191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2-1+2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>
                <a:solidFill>
                  <a:schemeClr val="tx1"/>
                </a:solidFill>
                <a:effectLst/>
                <a:latin typeface="Rockwell Extra Bold" pitchFamily="18" charset="0"/>
              </a:rPr>
              <a:t>3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41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-5 –(33÷ -3)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352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effectLst/>
                <a:latin typeface="Rockwell Extra Bold" pitchFamily="18" charset="0"/>
              </a:rPr>
              <a:t>-5 –(33÷ -3)</a:t>
            </a:r>
            <a:r>
              <a:rPr lang="en-US" sz="8800" dirty="0"/>
              <a:t/>
            </a:r>
            <a:br>
              <a:rPr lang="en-US" sz="8800" dirty="0"/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-5 - -11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18 ÷ 3+4×7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4038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18 ÷ 3+4×7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 + 4 × 7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 + 28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34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-18 – 2(0+4)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-18 – 2(0+4)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-</a:t>
            </a: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18-2(4)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-18 – 8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-26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20-10÷-5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effectLst/>
                <a:latin typeface="Rockwell Extra Bold" pitchFamily="18" charset="0"/>
              </a:rPr>
              <a:t>20-10÷-5</a:t>
            </a:r>
            <a:r>
              <a:rPr lang="en-US" sz="8800" dirty="0"/>
              <a:t/>
            </a:r>
            <a:br>
              <a:rPr lang="en-US" sz="8800" dirty="0"/>
            </a:br>
            <a:r>
              <a:rPr lang="en-US" sz="8800" dirty="0" smtClean="0"/>
              <a:t>20- -2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22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Challenge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          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895600" y="2209800"/>
                <a:ext cx="2971800" cy="19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6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6000" b="0" i="1" smtClean="0">
                              <a:latin typeface="Cambria Math"/>
                            </a:rPr>
                            <m:t>−18 −</m:t>
                          </m:r>
                          <m:sSup>
                            <m:sSupPr>
                              <m:ctrlPr>
                                <a:rPr lang="en-US" sz="6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6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6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6000" b="0" i="1" smtClean="0">
                              <a:latin typeface="Cambria Math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US" sz="6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2209800"/>
                <a:ext cx="2971800" cy="1945084"/>
              </a:xfrm>
              <a:prstGeom prst="rect">
                <a:avLst/>
              </a:prstGeom>
              <a:blipFill rotWithShape="1">
                <a:blip r:embed="rId2"/>
                <a:stretch>
                  <a:fillRect r="-12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44958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Challenge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          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(-18-8)/13</a:t>
            </a:r>
            <a:br>
              <a:rPr lang="en-US" dirty="0" smtClean="0"/>
            </a:br>
            <a:r>
              <a:rPr lang="en-US" dirty="0" smtClean="0"/>
              <a:t>-26/13= -2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2895600" y="2209800"/>
                <a:ext cx="2971800" cy="19450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6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6000" b="0" i="1" smtClean="0">
                              <a:latin typeface="Cambria Math"/>
                            </a:rPr>
                            <m:t>−18 −</m:t>
                          </m:r>
                          <m:sSup>
                            <m:sSupPr>
                              <m:ctrlPr>
                                <a:rPr lang="en-US" sz="6000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6000" b="0" i="1" smtClean="0">
                                  <a:latin typeface="Cambria Math"/>
                                </a:rPr>
                                <m:t>2</m:t>
                              </m:r>
                            </m:e>
                            <m:sup>
                              <m:r>
                                <a:rPr lang="en-US" sz="6000" b="0" i="1" smtClean="0">
                                  <a:latin typeface="Cambria Math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lang="en-US" sz="6000" b="0" i="1" smtClean="0">
                              <a:latin typeface="Cambria Math"/>
                            </a:rPr>
                            <m:t>13</m:t>
                          </m:r>
                        </m:den>
                      </m:f>
                    </m:oMath>
                  </m:oMathPara>
                </a14:m>
                <a:endParaRPr lang="en-US" sz="60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5600" y="2209800"/>
                <a:ext cx="2971800" cy="1945084"/>
              </a:xfrm>
              <a:prstGeom prst="rect">
                <a:avLst/>
              </a:prstGeom>
              <a:blipFill rotWithShape="1">
                <a:blip r:embed="rId2"/>
                <a:stretch>
                  <a:fillRect r="-129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9689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1+-5 • 10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67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4,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-2,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10667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10667" b="0" dirty="0" smtClean="0">
                <a:effectLst/>
                <a:latin typeface="Rockwell Extra Bold" pitchFamily="18" charset="0"/>
              </a:rPr>
              <a:t> - </a:t>
            </a:r>
            <a:r>
              <a:rPr lang="en-US" sz="10667" b="0" dirty="0" err="1" smtClean="0">
                <a:effectLst/>
                <a:latin typeface="Rockwell Extra Bold" pitchFamily="18" charset="0"/>
              </a:rPr>
              <a:t>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6482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4,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-2,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10667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10667" b="0" dirty="0" smtClean="0">
                <a:effectLst/>
                <a:latin typeface="Rockwell Extra Bold" pitchFamily="18" charset="0"/>
              </a:rPr>
              <a:t> – </a:t>
            </a:r>
            <a:r>
              <a:rPr lang="en-US" sz="10667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10667" b="0" dirty="0" smtClean="0">
                <a:effectLst/>
                <a:latin typeface="Rockwell Extra Bold" pitchFamily="18" charset="0"/>
              </a:rPr>
              <a:t/>
            </a:r>
            <a:br>
              <a:rPr lang="en-US" sz="10667" b="0" dirty="0" smtClean="0"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4 - - 2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4 + 2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67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smtClean="0">
                <a:effectLst/>
                <a:latin typeface="Rockwell Extra Bold" pitchFamily="18" charset="0"/>
              </a:rPr>
              <a:t>x = 4,  y = -2,  z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>2</a:t>
            </a:r>
            <a:r>
              <a:rPr lang="en-US" sz="10667" b="0" dirty="0">
                <a:effectLst/>
                <a:latin typeface="Rockwell Extra Bold" pitchFamily="18" charset="0"/>
              </a:rPr>
              <a:t>x</a:t>
            </a:r>
            <a:r>
              <a:rPr lang="en-US" sz="10667" b="0" dirty="0" smtClean="0">
                <a:effectLst/>
                <a:latin typeface="Rockwell Extra Bold" pitchFamily="18" charset="0"/>
              </a:rPr>
              <a:t> + z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419600"/>
            <a:ext cx="8382000" cy="2667000"/>
          </a:xfrm>
        </p:spPr>
        <p:txBody>
          <a:bodyPr wrap="none"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4,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-2,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>2</a:t>
            </a:r>
            <a:r>
              <a:rPr lang="en-US" sz="10667" b="0" dirty="0" smtClean="0">
                <a:effectLst/>
                <a:latin typeface="Rockwell Extra Bold" pitchFamily="18" charset="0"/>
              </a:rPr>
              <a:t>x + </a:t>
            </a:r>
            <a:r>
              <a:rPr lang="en-US" sz="10667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10667" b="0" dirty="0" smtClean="0">
                <a:effectLst/>
                <a:latin typeface="Rockwell Extra Bold" pitchFamily="18" charset="0"/>
              </a:rPr>
              <a:t/>
            </a:r>
            <a:br>
              <a:rPr lang="en-US" sz="10667" b="0" dirty="0" smtClean="0"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2(4) + -3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8 + -3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5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67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smtClean="0">
                <a:effectLst/>
                <a:latin typeface="Rockwell Extra Bold" pitchFamily="18" charset="0"/>
              </a:rPr>
              <a:t>x = 4,  y = -2,  z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>
                <a:effectLst/>
                <a:latin typeface="Rockwell Extra Bold" pitchFamily="18" charset="0"/>
              </a:rPr>
              <a:t>2</a:t>
            </a:r>
            <a:r>
              <a:rPr lang="en-US" sz="7200" dirty="0" smtClean="0">
                <a:effectLst/>
                <a:latin typeface="Rockwell Extra Bold" pitchFamily="18" charset="0"/>
              </a:rPr>
              <a:t>(3 + x</a:t>
            </a:r>
            <a:r>
              <a:rPr lang="en-US" sz="7200" baseline="30000" dirty="0" smtClean="0">
                <a:effectLst/>
                <a:latin typeface="Rockwell Extra Bold" pitchFamily="18" charset="0"/>
              </a:rPr>
              <a:t>2</a:t>
            </a:r>
            <a:r>
              <a:rPr lang="en-US" sz="7200" dirty="0" smtClean="0">
                <a:effectLst/>
                <a:latin typeface="Rockwell Extra Bold" pitchFamily="18" charset="0"/>
              </a:rPr>
              <a:t>)-z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92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43434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b="0" dirty="0" smtClean="0">
                <a:effectLst/>
                <a:latin typeface="Rockwell Extra Bold" pitchFamily="18" charset="0"/>
              </a:rPr>
              <a:t>x = 4,  y = -2,  z = -3</a:t>
            </a: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>
                <a:effectLst/>
                <a:latin typeface="Rockwell Extra Bold" pitchFamily="18" charset="0"/>
              </a:rPr>
              <a:t>2</a:t>
            </a:r>
            <a:r>
              <a:rPr lang="en-US" sz="5300" dirty="0" smtClean="0">
                <a:effectLst/>
                <a:latin typeface="Rockwell Extra Bold" pitchFamily="18" charset="0"/>
              </a:rPr>
              <a:t>(3 + x</a:t>
            </a:r>
            <a:r>
              <a:rPr lang="en-US" sz="5300" baseline="30000" dirty="0" smtClean="0">
                <a:effectLst/>
                <a:latin typeface="Rockwell Extra Bold" pitchFamily="18" charset="0"/>
              </a:rPr>
              <a:t>2</a:t>
            </a:r>
            <a:r>
              <a:rPr lang="en-US" sz="5300" dirty="0" smtClean="0">
                <a:effectLst/>
                <a:latin typeface="Rockwell Extra Bold" pitchFamily="18" charset="0"/>
              </a:rPr>
              <a:t>)-z</a:t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2(3+4</a:t>
            </a:r>
            <a:r>
              <a:rPr lang="en-US" sz="5300" baseline="30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</a:t>
            </a: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) – (-3)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2(3 + 16) – (-3)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2(19) –(-3)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38 </a:t>
            </a: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+ 3</a:t>
            </a:r>
            <a:r>
              <a:rPr lang="en-US" sz="530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/>
            </a:r>
            <a:br>
              <a:rPr lang="en-US" sz="530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41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9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8288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u="sng" dirty="0" smtClean="0">
                <a:effectLst/>
                <a:latin typeface="Rockwell Extra Bold" pitchFamily="18" charset="0"/>
              </a:rPr>
              <a:t>25÷5 * 2²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6-11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143000"/>
            <a:ext cx="8382000" cy="5105400"/>
          </a:xfrm>
        </p:spPr>
        <p:txBody>
          <a:bodyPr>
            <a:normAutofit/>
          </a:bodyPr>
          <a:lstStyle/>
          <a:p>
            <a:pPr algn="ctr"/>
            <a:r>
              <a:rPr lang="en-US" sz="9600" u="sng" dirty="0" smtClean="0">
                <a:effectLst/>
                <a:latin typeface="Rockwell Extra Bold" pitchFamily="18" charset="0"/>
              </a:rPr>
              <a:t>25÷5 * 2²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6-11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u="sng" dirty="0" smtClean="0"/>
              <a:t>5*4  </a:t>
            </a:r>
            <a:r>
              <a:rPr lang="en-US" dirty="0" smtClean="0"/>
              <a:t>= -4</a:t>
            </a:r>
            <a:br>
              <a:rPr lang="en-US" dirty="0" smtClean="0"/>
            </a:br>
            <a:r>
              <a:rPr lang="en-US" dirty="0" smtClean="0"/>
              <a:t>-5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214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914400"/>
            <a:ext cx="8382000" cy="3429000"/>
          </a:xfrm>
        </p:spPr>
        <p:txBody>
          <a:bodyPr>
            <a:normAutofit/>
          </a:bodyPr>
          <a:lstStyle/>
          <a:p>
            <a:pPr algn="ctr"/>
            <a:r>
              <a:rPr lang="en-US" sz="6667" dirty="0" smtClean="0">
                <a:effectLst/>
                <a:latin typeface="Rockwell Extra Bold" pitchFamily="18" charset="0"/>
              </a:rPr>
              <a:t>10÷5*2 + (1+2)²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32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85800"/>
            <a:ext cx="8382000" cy="5334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67" dirty="0" smtClean="0">
                <a:effectLst/>
                <a:latin typeface="Rockwell Extra Bold" pitchFamily="18" charset="0"/>
              </a:rPr>
              <a:t/>
            </a:r>
            <a:br>
              <a:rPr lang="en-US" sz="6667" dirty="0" smtClean="0">
                <a:effectLst/>
                <a:latin typeface="Rockwell Extra Bold" pitchFamily="18" charset="0"/>
              </a:rPr>
            </a:br>
            <a:r>
              <a:rPr lang="en-US" sz="6667" dirty="0" smtClean="0">
                <a:effectLst/>
                <a:latin typeface="Rockwell Extra Bold" pitchFamily="18" charset="0"/>
              </a:rPr>
              <a:t/>
            </a:r>
            <a:br>
              <a:rPr lang="en-US" sz="6667" dirty="0" smtClean="0">
                <a:effectLst/>
                <a:latin typeface="Rockwell Extra Bold" pitchFamily="18" charset="0"/>
              </a:rPr>
            </a:br>
            <a:r>
              <a:rPr lang="en-US" sz="6667" dirty="0">
                <a:effectLst/>
                <a:latin typeface="Rockwell Extra Bold" pitchFamily="18" charset="0"/>
              </a:rPr>
              <a:t/>
            </a:r>
            <a:br>
              <a:rPr lang="en-US" sz="6667" dirty="0">
                <a:effectLst/>
                <a:latin typeface="Rockwell Extra Bold" pitchFamily="18" charset="0"/>
              </a:rPr>
            </a:br>
            <a:r>
              <a:rPr lang="en-US" sz="6667" dirty="0" smtClean="0">
                <a:effectLst/>
                <a:latin typeface="Rockwell Extra Bold" pitchFamily="18" charset="0"/>
              </a:rPr>
              <a:t>10÷5*2 + (1+2)²</a:t>
            </a:r>
            <a:br>
              <a:rPr lang="en-US" sz="6667" dirty="0" smtClean="0">
                <a:effectLst/>
                <a:latin typeface="Rockwell Extra Bold" pitchFamily="18" charset="0"/>
              </a:rPr>
            </a:br>
            <a:r>
              <a:rPr lang="en-US" sz="6667" dirty="0" smtClean="0">
                <a:effectLst/>
                <a:latin typeface="Rockwell Extra Bold" pitchFamily="18" charset="0"/>
              </a:rPr>
              <a:t>10/5*2+9</a:t>
            </a:r>
            <a:br>
              <a:rPr lang="en-US" sz="6667" dirty="0" smtClean="0">
                <a:effectLst/>
                <a:latin typeface="Rockwell Extra Bold" pitchFamily="18" charset="0"/>
              </a:rPr>
            </a:br>
            <a:r>
              <a:rPr lang="en-US" sz="6667" dirty="0" smtClean="0">
                <a:effectLst/>
                <a:latin typeface="Rockwell Extra Bold" pitchFamily="18" charset="0"/>
              </a:rPr>
              <a:t>2*2+9</a:t>
            </a:r>
            <a:br>
              <a:rPr lang="en-US" sz="6667" dirty="0" smtClean="0">
                <a:effectLst/>
                <a:latin typeface="Rockwell Extra Bold" pitchFamily="18" charset="0"/>
              </a:rPr>
            </a:br>
            <a:r>
              <a:rPr lang="en-US" sz="6667" dirty="0" smtClean="0">
                <a:effectLst/>
                <a:latin typeface="Rockwell Extra Bold" pitchFamily="18" charset="0"/>
              </a:rPr>
              <a:t>4+9</a:t>
            </a:r>
            <a:br>
              <a:rPr lang="en-US" sz="6667" dirty="0" smtClean="0">
                <a:effectLst/>
                <a:latin typeface="Rockwell Extra Bold" pitchFamily="18" charset="0"/>
              </a:rPr>
            </a:br>
            <a:r>
              <a:rPr lang="en-US" sz="6667" dirty="0" smtClean="0">
                <a:effectLst/>
                <a:latin typeface="Rockwell Extra Bold" pitchFamily="18" charset="0"/>
              </a:rPr>
              <a:t>13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312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86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effectLst/>
                <a:latin typeface="Rockwell Extra Bold" pitchFamily="18" charset="0"/>
              </a:rPr>
              <a:t>1+-5 • 10</a:t>
            </a:r>
            <a:r>
              <a:rPr lang="en-US" sz="8800" dirty="0"/>
              <a:t/>
            </a:r>
            <a:br>
              <a:rPr lang="en-US" sz="8800" dirty="0"/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-49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A020053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447800" y="838200"/>
            <a:ext cx="6705600" cy="5641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4478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1219201"/>
            <a:ext cx="6858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Any Questions?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20/-4 + (-6)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34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4384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>
                <a:effectLst/>
                <a:latin typeface="Rockwell Extra Bold" pitchFamily="18" charset="0"/>
              </a:rPr>
              <a:t>20/-4 + (-6)</a:t>
            </a:r>
            <a:r>
              <a:rPr lang="en-US" sz="8800" dirty="0"/>
              <a:t/>
            </a:r>
            <a:br>
              <a:rPr lang="en-US" sz="8800" dirty="0"/>
            </a:br>
            <a:r>
              <a:rPr lang="en-US" sz="8800" dirty="0" smtClean="0"/>
              <a:t>-11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34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7 - 3(-8)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812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7 - 3</a:t>
            </a:r>
            <a:r>
              <a:rPr lang="en-US" sz="9600" dirty="0">
                <a:effectLst/>
                <a:latin typeface="Rockwell Extra Bold" pitchFamily="18" charset="0"/>
              </a:rPr>
              <a:t>(-8</a:t>
            </a:r>
            <a:r>
              <a:rPr lang="en-US" sz="9600" dirty="0" smtClean="0">
                <a:effectLst/>
                <a:latin typeface="Rockwell Extra Bold" pitchFamily="18" charset="0"/>
              </a:rPr>
              <a:t>)</a:t>
            </a:r>
            <a:r>
              <a:rPr lang="en-US" sz="8800" dirty="0"/>
              <a:t/>
            </a:r>
            <a:br>
              <a:rPr lang="en-US" sz="8800" dirty="0"/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7- (-24)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31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251</TotalTime>
  <Words>205</Words>
  <Application>Microsoft Office PowerPoint</Application>
  <PresentationFormat>On-screen Show (4:3)</PresentationFormat>
  <Paragraphs>60</Paragraphs>
  <Slides>50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7" baseType="lpstr">
      <vt:lpstr>Calibri</vt:lpstr>
      <vt:lpstr>Cambria Math</vt:lpstr>
      <vt:lpstr>Constantia</vt:lpstr>
      <vt:lpstr>Rockwell Extra Bold</vt:lpstr>
      <vt:lpstr>Wingdings 2</vt:lpstr>
      <vt:lpstr>Flow</vt:lpstr>
      <vt:lpstr>Equation</vt:lpstr>
      <vt:lpstr>Dry Erase Board Drill </vt:lpstr>
      <vt:lpstr>2-1+2  </vt:lpstr>
      <vt:lpstr>2-1+2 3   </vt:lpstr>
      <vt:lpstr>1+-5 • 10 </vt:lpstr>
      <vt:lpstr>1+-5 • 10 -49 </vt:lpstr>
      <vt:lpstr>20/-4 + (-6) </vt:lpstr>
      <vt:lpstr>20/-4 + (-6) -11 </vt:lpstr>
      <vt:lpstr>7 - 3(-8) </vt:lpstr>
      <vt:lpstr>7 - 3(-8) 7- (-24) 31 </vt:lpstr>
      <vt:lpstr>-3- 42/(-6) </vt:lpstr>
      <vt:lpstr>-3- 42/(-6) -3-(-7) -3+7 4</vt:lpstr>
      <vt:lpstr>-3(-5+10)  </vt:lpstr>
      <vt:lpstr>-3(-5+10) -3*5 -15  </vt:lpstr>
      <vt:lpstr>PowerPoint Presentation</vt:lpstr>
      <vt:lpstr>  20</vt:lpstr>
      <vt:lpstr>-10 / 5 * 2</vt:lpstr>
      <vt:lpstr>-10 / 5 * 2 -2*2 -4</vt:lpstr>
      <vt:lpstr>16 -6+2</vt:lpstr>
      <vt:lpstr>16 -6+2 </vt:lpstr>
      <vt:lpstr>-7-(-24/8) </vt:lpstr>
      <vt:lpstr>-7-(-24/8)  </vt:lpstr>
      <vt:lpstr>-2-5+3 </vt:lpstr>
      <vt:lpstr>  -2-5+3 -7+3 -4  </vt:lpstr>
      <vt:lpstr>(-2)(-4)+(-3)(3) </vt:lpstr>
      <vt:lpstr>(-2)(-4)+(-3)(3) 8 + -9 -1 </vt:lpstr>
      <vt:lpstr>(-15-15)-(15-13) </vt:lpstr>
      <vt:lpstr>(-15-15)-(15-13) -30 – 2 -32 </vt:lpstr>
      <vt:lpstr>-21-18 ÷ 3 </vt:lpstr>
      <vt:lpstr>-21-18 ÷ 3 -21-6 -27</vt:lpstr>
      <vt:lpstr>-5 –(33÷ -3) </vt:lpstr>
      <vt:lpstr>-5 –(33÷ -3) -5 - -11 6 </vt:lpstr>
      <vt:lpstr>18 ÷ 3+4×7 </vt:lpstr>
      <vt:lpstr>18 ÷ 3+4×7 6 + 4 × 7 6 + 28 34 </vt:lpstr>
      <vt:lpstr>-18 – 2(0+4) </vt:lpstr>
      <vt:lpstr>-18 – 2(0+4) -18-2(4) -18 – 8 -26 </vt:lpstr>
      <vt:lpstr>20-10÷-5 </vt:lpstr>
      <vt:lpstr>20-10÷-5 20- -2 22</vt:lpstr>
      <vt:lpstr>Challenge             </vt:lpstr>
      <vt:lpstr>Challenge             (-18-8)/13 -26/13= -2</vt:lpstr>
      <vt:lpstr>        x = 4,  y = -2,  z = -3  x - y </vt:lpstr>
      <vt:lpstr>        x = 4,  y = -2,  z = -3 x – y 4 - - 2 4 + 2 6 </vt:lpstr>
      <vt:lpstr>        x = 4,  y = -2,  z = -3  2x + z </vt:lpstr>
      <vt:lpstr>        x = 4,  y = -2,  z = -3 2x + z 2(4) + -3 8 + -3 5 </vt:lpstr>
      <vt:lpstr>        x = 4,  y = -2,  z = -3  2(3 + x2)-z </vt:lpstr>
      <vt:lpstr>        x = 4,  y = -2,  z = -3  2(3 + x2)-z 2(3+42) – (-3) 2(3 + 16) – (-3) 2(19) –(-3) 38 + 3 41 </vt:lpstr>
      <vt:lpstr>25÷5 * 2² 6-11 </vt:lpstr>
      <vt:lpstr>25÷5 * 2² 6-11 5*4  = -4 -5</vt:lpstr>
      <vt:lpstr>10÷5*2 + (1+2)² </vt:lpstr>
      <vt:lpstr>   10÷5*2 + (1+2)² 10/5*2+9 2*2+9 4+9 13 </vt:lpstr>
      <vt:lpstr>   </vt:lpstr>
    </vt:vector>
  </TitlesOfParts>
  <Company>Virginia Beach City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Dry Erase Board Drill</dc:title>
  <dc:creator>Janet M. Marx</dc:creator>
  <cp:lastModifiedBy>Michelle Roan</cp:lastModifiedBy>
  <cp:revision>36</cp:revision>
  <dcterms:created xsi:type="dcterms:W3CDTF">2012-09-20T00:42:53Z</dcterms:created>
  <dcterms:modified xsi:type="dcterms:W3CDTF">2014-10-15T16:04:52Z</dcterms:modified>
</cp:coreProperties>
</file>